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_rels/notesSlide6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29.png" ContentType="image/png"/>
  <Override PartName="/ppt/media/image26.jpeg" ContentType="image/jpeg"/>
  <Override PartName="/ppt/media/image5.jpeg" ContentType="image/jpeg"/>
  <Override PartName="/ppt/media/image27.png" ContentType="image/png"/>
  <Override PartName="/ppt/media/image4.png" ContentType="image/png"/>
  <Override PartName="/ppt/media/image8.jpeg" ContentType="image/jpeg"/>
  <Override PartName="/ppt/media/image13.jpeg" ContentType="image/jpeg"/>
  <Override PartName="/ppt/media/image6.jpeg" ContentType="image/jpeg"/>
  <Override PartName="/ppt/media/image19.jpeg" ContentType="image/jpeg"/>
  <Override PartName="/ppt/media/image11.png" ContentType="image/png"/>
  <Override PartName="/ppt/media/image28.png" ContentType="image/png"/>
  <Override PartName="/ppt/media/image7.jpeg" ContentType="image/jpeg"/>
  <Override PartName="/ppt/media/image20.jpeg" ContentType="image/jpeg"/>
  <Override PartName="/ppt/media/image30.jpeg" ContentType="image/jpeg"/>
  <Override PartName="/ppt/media/image24.jpeg" ContentType="image/jpeg"/>
  <Override PartName="/ppt/media/image3.png" ContentType="image/png"/>
  <Override PartName="/ppt/media/image2.png" ContentType="image/png"/>
  <Override PartName="/ppt/media/image25.jpeg" ContentType="image/jpeg"/>
  <Override PartName="/ppt/media/image1.jpeg" ContentType="image/jpeg"/>
  <Override PartName="/ppt/media/image22.jpeg" ContentType="image/jpeg"/>
  <Override PartName="/ppt/media/image9.png" ContentType="image/png"/>
  <Override PartName="/ppt/media/image10.jpeg" ContentType="image/jpeg"/>
  <Override PartName="/ppt/media/image14.png" ContentType="image/png"/>
  <Override PartName="/ppt/media/image16.png" ContentType="image/png"/>
  <Override PartName="/ppt/media/image17.png" ContentType="image/png"/>
  <Override PartName="/ppt/media/image15.png" ContentType="image/png"/>
  <Override PartName="/ppt/media/image18.jpeg" ContentType="image/jpeg"/>
  <Override PartName="/ppt/media/image21.png" ContentType="image/png"/>
  <Override PartName="/ppt/media/image12.png" ContentType="image/png"/>
  <Override PartName="/ppt/media/image23.jpeg" ContentType="image/jpe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
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3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863F5C47-59A9-47E1-8253-E5B7EA30F8FC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Introduction of Self, the remote sensing team, and the program, 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24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FFD3D014-9E5E-4D40-8701-2804BC6A0B19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30+ engineers experts in data science, high computing/processing power, 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27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2ED48EE-8FB5-4A4E-A761-596D52CBA4AB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30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DC73FE8A-D7EC-47D2-8298-A0F0EA26219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33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12D3AA2-805B-41EA-912B-0EC532E4C720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323964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02208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body"/>
          </p:nvPr>
        </p:nvSpPr>
        <p:spPr>
          <a:xfrm>
            <a:off x="323964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body"/>
          </p:nvPr>
        </p:nvSpPr>
        <p:spPr>
          <a:xfrm>
            <a:off x="602208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457200" y="152280"/>
            <a:ext cx="8229240" cy="4592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323964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602208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45720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323964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602208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457200" y="152280"/>
            <a:ext cx="8229240" cy="4592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323964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602208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45720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323964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 type="body"/>
          </p:nvPr>
        </p:nvSpPr>
        <p:spPr>
          <a:xfrm>
            <a:off x="602208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subTitle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ubTitle"/>
          </p:nvPr>
        </p:nvSpPr>
        <p:spPr>
          <a:xfrm>
            <a:off x="457200" y="152280"/>
            <a:ext cx="8229240" cy="4592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5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323964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602208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 type="body"/>
          </p:nvPr>
        </p:nvSpPr>
        <p:spPr>
          <a:xfrm>
            <a:off x="45720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6"/>
          <p:cNvSpPr>
            <a:spLocks noGrp="1"/>
          </p:cNvSpPr>
          <p:nvPr>
            <p:ph type="body"/>
          </p:nvPr>
        </p:nvSpPr>
        <p:spPr>
          <a:xfrm>
            <a:off x="323964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7"/>
          <p:cNvSpPr>
            <a:spLocks noGrp="1"/>
          </p:cNvSpPr>
          <p:nvPr>
            <p:ph type="body"/>
          </p:nvPr>
        </p:nvSpPr>
        <p:spPr>
          <a:xfrm>
            <a:off x="602208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subTitle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subTitle"/>
          </p:nvPr>
        </p:nvSpPr>
        <p:spPr>
          <a:xfrm>
            <a:off x="457200" y="152280"/>
            <a:ext cx="8229240" cy="4592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5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457200" y="152280"/>
            <a:ext cx="8229240" cy="4592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323964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6022080" y="12193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5"/>
          <p:cNvSpPr>
            <a:spLocks noGrp="1"/>
          </p:cNvSpPr>
          <p:nvPr>
            <p:ph type="body"/>
          </p:nvPr>
        </p:nvSpPr>
        <p:spPr>
          <a:xfrm>
            <a:off x="45720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6"/>
          <p:cNvSpPr>
            <a:spLocks noGrp="1"/>
          </p:cNvSpPr>
          <p:nvPr>
            <p:ph type="body"/>
          </p:nvPr>
        </p:nvSpPr>
        <p:spPr>
          <a:xfrm>
            <a:off x="323964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7"/>
          <p:cNvSpPr>
            <a:spLocks noGrp="1"/>
          </p:cNvSpPr>
          <p:nvPr>
            <p:ph type="body"/>
          </p:nvPr>
        </p:nvSpPr>
        <p:spPr>
          <a:xfrm>
            <a:off x="6022080" y="3798720"/>
            <a:ext cx="26496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457200" y="635328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 hidden="1"/>
          <p:cNvSpPr/>
          <p:nvPr/>
        </p:nvSpPr>
        <p:spPr>
          <a:xfrm>
            <a:off x="457200" y="114300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 hidden="1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1219320" y="3886200"/>
            <a:ext cx="6857640" cy="990360"/>
          </a:xfrm>
          <a:prstGeom prst="rect">
            <a:avLst/>
          </a:prstGeom>
        </p:spPr>
        <p:txBody>
          <a:bodyPr>
            <a:noAutofit/>
          </a:bodyPr>
          <a:p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/>
          </p:nvPr>
        </p:nvSpPr>
        <p:spPr>
          <a:xfrm>
            <a:off x="6400800" y="6355080"/>
            <a:ext cx="228564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ftr"/>
          </p:nvPr>
        </p:nvSpPr>
        <p:spPr>
          <a:xfrm>
            <a:off x="2898720" y="6355080"/>
            <a:ext cx="347436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sldNum"/>
          </p:nvPr>
        </p:nvSpPr>
        <p:spPr>
          <a:xfrm>
            <a:off x="1216080" y="6355080"/>
            <a:ext cx="1218960" cy="36540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31EFA6D3-E4F8-49E6-A866-9F674B02F737}" type="slidenum">
              <a:rPr b="0" lang="en-US" sz="1400" spc="-1" strike="noStrike">
                <a:solidFill>
                  <a:srgbClr val="04617b"/>
                </a:solidFill>
                <a:latin typeface="Gill Sans"/>
                <a:ea typeface="Gill Sans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7" name="CustomShape 8"/>
          <p:cNvSpPr/>
          <p:nvPr/>
        </p:nvSpPr>
        <p:spPr>
          <a:xfrm>
            <a:off x="905040" y="3648240"/>
            <a:ext cx="7314840" cy="1279800"/>
          </a:xfrm>
          <a:prstGeom prst="rect">
            <a:avLst/>
          </a:prstGeom>
          <a:noFill/>
          <a:ln cap="rnd" w="936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914400" y="5048280"/>
            <a:ext cx="7314840" cy="685440"/>
          </a:xfrm>
          <a:prstGeom prst="rect">
            <a:avLst/>
          </a:prstGeom>
          <a:noFill/>
          <a:ln cap="rnd" w="9360">
            <a:solidFill>
              <a:schemeClr val="accen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/>
          <p:cNvSpPr/>
          <p:nvPr/>
        </p:nvSpPr>
        <p:spPr>
          <a:xfrm>
            <a:off x="905040" y="3648240"/>
            <a:ext cx="228240" cy="127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" name="CustomShape 11"/>
          <p:cNvSpPr/>
          <p:nvPr/>
        </p:nvSpPr>
        <p:spPr>
          <a:xfrm>
            <a:off x="914400" y="5048280"/>
            <a:ext cx="228240" cy="685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" name="PlaceHolder 1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457200" y="635328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2"/>
          <p:cNvSpPr/>
          <p:nvPr/>
        </p:nvSpPr>
        <p:spPr>
          <a:xfrm>
            <a:off x="457200" y="114300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CustomShape 3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PlaceHolder 4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anchor="b">
            <a:noAutofit/>
          </a:bodyPr>
          <a:p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dt"/>
          </p:nvPr>
        </p:nvSpPr>
        <p:spPr>
          <a:xfrm>
            <a:off x="6400800" y="6356520"/>
            <a:ext cx="228852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ftr"/>
          </p:nvPr>
        </p:nvSpPr>
        <p:spPr>
          <a:xfrm>
            <a:off x="2898720" y="6356520"/>
            <a:ext cx="350496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sldNum"/>
          </p:nvPr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6E00709B-DDD1-40CD-8DE6-F4CB9CAB206E}" type="slidenum">
              <a:rPr b="0" lang="en-US" sz="1400" spc="-1" strike="noStrike">
                <a:solidFill>
                  <a:srgbClr val="04617b"/>
                </a:solidFill>
                <a:latin typeface="Gill Sans"/>
                <a:ea typeface="Gill Sans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 hidden="1"/>
          <p:cNvSpPr/>
          <p:nvPr/>
        </p:nvSpPr>
        <p:spPr>
          <a:xfrm>
            <a:off x="457200" y="635328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2" hidden="1"/>
          <p:cNvSpPr/>
          <p:nvPr/>
        </p:nvSpPr>
        <p:spPr>
          <a:xfrm>
            <a:off x="457200" y="114300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3" hidden="1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PlaceHolder 4"/>
          <p:cNvSpPr>
            <a:spLocks noGrp="1"/>
          </p:cNvSpPr>
          <p:nvPr>
            <p:ph type="dt"/>
          </p:nvPr>
        </p:nvSpPr>
        <p:spPr>
          <a:xfrm>
            <a:off x="6400800" y="6356520"/>
            <a:ext cx="228852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ftr"/>
          </p:nvPr>
        </p:nvSpPr>
        <p:spPr>
          <a:xfrm>
            <a:off x="2898720" y="6356520"/>
            <a:ext cx="350496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sldNum"/>
          </p:nvPr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F1CBE31C-EB21-43BA-B854-B7DB2CAB3F33}" type="slidenum">
              <a:rPr b="0" lang="en-US" sz="1400" spc="-1" strike="noStrike">
                <a:solidFill>
                  <a:srgbClr val="04617b"/>
                </a:solidFill>
                <a:latin typeface="Gill Sans"/>
                <a:ea typeface="Gill Sans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98" name="CustomShape 7"/>
          <p:cNvSpPr/>
          <p:nvPr/>
        </p:nvSpPr>
        <p:spPr>
          <a:xfrm>
            <a:off x="457200" y="635328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8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PlaceHolder 9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4617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 hidden="1"/>
          <p:cNvSpPr/>
          <p:nvPr/>
        </p:nvSpPr>
        <p:spPr>
          <a:xfrm>
            <a:off x="457200" y="635328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" hidden="1"/>
          <p:cNvSpPr/>
          <p:nvPr/>
        </p:nvSpPr>
        <p:spPr>
          <a:xfrm>
            <a:off x="457200" y="114300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CustomShape 3" hidden="1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PlaceHolder 4"/>
          <p:cNvSpPr>
            <a:spLocks noGrp="1"/>
          </p:cNvSpPr>
          <p:nvPr>
            <p:ph type="title"/>
          </p:nvPr>
        </p:nvSpPr>
        <p:spPr>
          <a:xfrm>
            <a:off x="457200" y="500760"/>
            <a:ext cx="8229240" cy="674280"/>
          </a:xfrm>
          <a:prstGeom prst="rect">
            <a:avLst/>
          </a:prstGeom>
        </p:spPr>
        <p:txBody>
          <a:bodyPr lIns="274320" anchor="ctr">
            <a:noAutofit/>
          </a:bodyPr>
          <a:p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5"/>
          <p:cNvSpPr>
            <a:spLocks noGrp="1"/>
          </p:cNvSpPr>
          <p:nvPr>
            <p:ph type="body"/>
          </p:nvPr>
        </p:nvSpPr>
        <p:spPr>
          <a:xfrm>
            <a:off x="457200" y="1905120"/>
            <a:ext cx="8229240" cy="4269960"/>
          </a:xfrm>
          <a:prstGeom prst="rect">
            <a:avLst/>
          </a:prstGeom>
        </p:spPr>
        <p:txBody>
          <a:bodyPr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6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533160"/>
          </a:xfrm>
          <a:prstGeom prst="rect">
            <a:avLst/>
          </a:prstGeom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7"/>
          <p:cNvSpPr>
            <a:spLocks noGrp="1"/>
          </p:cNvSpPr>
          <p:nvPr>
            <p:ph type="dt"/>
          </p:nvPr>
        </p:nvSpPr>
        <p:spPr>
          <a:xfrm>
            <a:off x="6400800" y="6356520"/>
            <a:ext cx="228852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45" name="PlaceHolder 8"/>
          <p:cNvSpPr>
            <a:spLocks noGrp="1"/>
          </p:cNvSpPr>
          <p:nvPr>
            <p:ph type="ftr"/>
          </p:nvPr>
        </p:nvSpPr>
        <p:spPr>
          <a:xfrm>
            <a:off x="2898720" y="6356520"/>
            <a:ext cx="350496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46" name="PlaceHolder 9"/>
          <p:cNvSpPr>
            <a:spLocks noGrp="1"/>
          </p:cNvSpPr>
          <p:nvPr>
            <p:ph type="sldNum"/>
          </p:nvPr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E3352D6D-4120-4105-9A26-430D2D0BA8FB}" type="slidenum">
              <a:rPr b="0" lang="en-US" sz="1400" spc="-1" strike="noStrike">
                <a:solidFill>
                  <a:srgbClr val="04617b"/>
                </a:solidFill>
                <a:latin typeface="Gill Sans"/>
                <a:ea typeface="Gill Sans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147" name="CustomShape 10"/>
          <p:cNvSpPr/>
          <p:nvPr/>
        </p:nvSpPr>
        <p:spPr>
          <a:xfrm>
            <a:off x="457200" y="635328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11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12"/>
          <p:cNvSpPr/>
          <p:nvPr/>
        </p:nvSpPr>
        <p:spPr>
          <a:xfrm>
            <a:off x="457200" y="500760"/>
            <a:ext cx="182520" cy="685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457200" y="635328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2"/>
          <p:cNvSpPr/>
          <p:nvPr/>
        </p:nvSpPr>
        <p:spPr>
          <a:xfrm>
            <a:off x="457200" y="1143000"/>
            <a:ext cx="82292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2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3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PlaceHolder 4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240" cy="914040"/>
          </a:xfrm>
          <a:prstGeom prst="rect">
            <a:avLst/>
          </a:prstGeom>
        </p:spPr>
        <p:txBody>
          <a:bodyPr anchor="b">
            <a:noAutofit/>
          </a:bodyPr>
          <a:p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dt"/>
          </p:nvPr>
        </p:nvSpPr>
        <p:spPr>
          <a:xfrm>
            <a:off x="6400800" y="6356520"/>
            <a:ext cx="228852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91" name="PlaceHolder 6"/>
          <p:cNvSpPr>
            <a:spLocks noGrp="1"/>
          </p:cNvSpPr>
          <p:nvPr>
            <p:ph type="ftr"/>
          </p:nvPr>
        </p:nvSpPr>
        <p:spPr>
          <a:xfrm>
            <a:off x="2898720" y="6356520"/>
            <a:ext cx="3504960" cy="36540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sldNum"/>
          </p:nvPr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2D27FC25-440D-41A5-9895-FCD71718DCE4}" type="slidenum">
              <a:rPr b="0" lang="en-US" sz="1400" spc="-1" strike="noStrike">
                <a:solidFill>
                  <a:srgbClr val="04617b"/>
                </a:solidFill>
                <a:latin typeface="Gill Sans"/>
                <a:ea typeface="Gill Sans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193" name="CustomShape 8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PlaceHolder 9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3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3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ncbcpeshawar.com/" TargetMode="External"/><Relationship Id="rId2" Type="http://schemas.openxmlformats.org/officeDocument/2006/relationships/hyperlink" Target="https://ncbcpeshawar.com/" TargetMode="Externa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slideLayout" Target="../slideLayouts/slideLayout3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53.xml"/><Relationship Id="rId7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jpeg"/><Relationship Id="rId3" Type="http://schemas.openxmlformats.org/officeDocument/2006/relationships/image" Target="../media/image20.jpe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Shape 1"/>
          <p:cNvSpPr txBox="1"/>
          <p:nvPr/>
        </p:nvSpPr>
        <p:spPr>
          <a:xfrm>
            <a:off x="1219320" y="3733920"/>
            <a:ext cx="6857640" cy="990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-US" sz="2600" spc="-1" strike="noStrike">
                <a:solidFill>
                  <a:srgbClr val="000000"/>
                </a:solidFill>
                <a:latin typeface="Open Sans"/>
                <a:ea typeface="Open Sans"/>
              </a:rPr>
              <a:t>Prime Minister's Hunarmand </a:t>
            </a:r>
            <a:br/>
            <a:r>
              <a:rPr b="1" lang="en-US" sz="2600" spc="-1" strike="noStrike">
                <a:solidFill>
                  <a:srgbClr val="000000"/>
                </a:solidFill>
                <a:latin typeface="Open Sans"/>
                <a:ea typeface="Open Sans"/>
              </a:rPr>
              <a:t>Pakistan Program, High-TECH-Cohort-B (2021)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TextShape 2"/>
          <p:cNvSpPr txBox="1"/>
          <p:nvPr/>
        </p:nvSpPr>
        <p:spPr>
          <a:xfrm>
            <a:off x="609480" y="5105520"/>
            <a:ext cx="7543440" cy="666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04617b"/>
                </a:solidFill>
                <a:latin typeface="Open Sans"/>
                <a:ea typeface="Open Sans"/>
              </a:rPr>
              <a:t>National Center for Big Data &amp; Cloud Computing</a:t>
            </a:r>
            <a:endParaRPr b="0" lang="en-US" sz="2150" spc="-1" strike="noStrike">
              <a:latin typeface="Arial"/>
            </a:endParaRPr>
          </a:p>
        </p:txBody>
      </p:sp>
      <p:pic>
        <p:nvPicPr>
          <p:cNvPr id="239" name="Google Shape;113;p13" descr="C:\Users\PhantomX\Desktop\Current\51677745_372583943533088_6161863556640800768_n.jpg"/>
          <p:cNvPicPr/>
          <p:nvPr/>
        </p:nvPicPr>
        <p:blipFill>
          <a:blip r:embed="rId1"/>
          <a:srcRect l="0" t="12640" r="0" b="19116"/>
          <a:stretch/>
        </p:blipFill>
        <p:spPr>
          <a:xfrm>
            <a:off x="3048120" y="228600"/>
            <a:ext cx="3014280" cy="2057040"/>
          </a:xfrm>
          <a:prstGeom prst="rect">
            <a:avLst/>
          </a:prstGeom>
          <a:ln>
            <a:noFill/>
          </a:ln>
        </p:spPr>
      </p:pic>
      <p:pic>
        <p:nvPicPr>
          <p:cNvPr id="240" name="Picture 1" descr=""/>
          <p:cNvPicPr/>
          <p:nvPr/>
        </p:nvPicPr>
        <p:blipFill>
          <a:blip r:embed="rId2"/>
          <a:stretch/>
        </p:blipFill>
        <p:spPr>
          <a:xfrm>
            <a:off x="652320" y="241200"/>
            <a:ext cx="1599840" cy="1828440"/>
          </a:xfrm>
          <a:prstGeom prst="rect">
            <a:avLst/>
          </a:prstGeom>
          <a:ln>
            <a:noFill/>
          </a:ln>
        </p:spPr>
      </p:pic>
      <p:sp>
        <p:nvSpPr>
          <p:cNvPr id="241" name="CustomShape 3"/>
          <p:cNvSpPr/>
          <p:nvPr/>
        </p:nvSpPr>
        <p:spPr>
          <a:xfrm>
            <a:off x="4379400" y="5901480"/>
            <a:ext cx="3873960" cy="395280"/>
          </a:xfrm>
          <a:prstGeom prst="rect">
            <a:avLst/>
          </a:prstGeom>
          <a:noFill/>
          <a:ln>
            <a:solidFill>
              <a:schemeClr val="dk2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2060"/>
                </a:solidFill>
                <a:latin typeface="Arial"/>
                <a:ea typeface="Arial"/>
              </a:rPr>
              <a:t>Presenter: Engr. Nouman Khan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242" name="Picture 2" descr=""/>
          <p:cNvPicPr/>
          <p:nvPr/>
        </p:nvPicPr>
        <p:blipFill>
          <a:blip r:embed="rId3"/>
          <a:stretch/>
        </p:blipFill>
        <p:spPr>
          <a:xfrm>
            <a:off x="6276600" y="228600"/>
            <a:ext cx="2063520" cy="2018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extShape 1"/>
          <p:cNvSpPr txBox="1"/>
          <p:nvPr/>
        </p:nvSpPr>
        <p:spPr>
          <a:xfrm>
            <a:off x="457200" y="500760"/>
            <a:ext cx="6175440" cy="674280"/>
          </a:xfrm>
          <a:prstGeom prst="rect">
            <a:avLst/>
          </a:prstGeom>
          <a:noFill/>
          <a:ln w="9360">
            <a:solidFill>
              <a:srgbClr val="0f6fc6"/>
            </a:solidFill>
            <a:round/>
          </a:ln>
        </p:spPr>
        <p:txBody>
          <a:bodyPr lIns="274320" anchor="ctr">
            <a:noAutofit/>
          </a:bodyPr>
          <a:p>
            <a:pPr algn="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Bookman Old Style"/>
                <a:ea typeface="Bookman Old Style"/>
              </a:rPr>
              <a:t>Directorate of Science and Technology(DOST)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TextShape 2"/>
          <p:cNvSpPr txBox="1"/>
          <p:nvPr/>
        </p:nvSpPr>
        <p:spPr>
          <a:xfrm>
            <a:off x="457200" y="1219320"/>
            <a:ext cx="8229240" cy="533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3" name="Picture Placeholder 9" descr=""/>
          <p:cNvPicPr/>
          <p:nvPr/>
        </p:nvPicPr>
        <p:blipFill>
          <a:blip r:embed="rId1"/>
          <a:srcRect l="0" t="15406" r="0" b="15406"/>
          <a:stretch/>
        </p:blipFill>
        <p:spPr>
          <a:xfrm>
            <a:off x="457200" y="1905120"/>
            <a:ext cx="8229240" cy="426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Shape 1"/>
          <p:cNvSpPr txBox="1"/>
          <p:nvPr/>
        </p:nvSpPr>
        <p:spPr>
          <a:xfrm>
            <a:off x="457200" y="500760"/>
            <a:ext cx="4738680" cy="674280"/>
          </a:xfrm>
          <a:prstGeom prst="rect">
            <a:avLst/>
          </a:prstGeom>
          <a:noFill/>
          <a:ln w="9360">
            <a:solidFill>
              <a:srgbClr val="0f6fc6"/>
            </a:solidFill>
            <a:round/>
          </a:ln>
        </p:spPr>
        <p:txBody>
          <a:bodyPr lIns="274320" anchor="ctr">
            <a:noAutofit/>
          </a:bodyPr>
          <a:p>
            <a:pPr algn="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Bookman Old Style"/>
                <a:ea typeface="Bookman Old Style"/>
              </a:rPr>
              <a:t>Pakistan Agricultural Department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TextShape 2"/>
          <p:cNvSpPr txBox="1"/>
          <p:nvPr/>
        </p:nvSpPr>
        <p:spPr>
          <a:xfrm>
            <a:off x="457200" y="1219320"/>
            <a:ext cx="8229240" cy="533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6" name="Picture Placeholder 6" descr=""/>
          <p:cNvPicPr/>
          <p:nvPr/>
        </p:nvPicPr>
        <p:blipFill>
          <a:blip r:embed="rId1"/>
          <a:srcRect l="0" t="15406" r="0" b="15406"/>
          <a:stretch/>
        </p:blipFill>
        <p:spPr>
          <a:xfrm>
            <a:off x="457200" y="1905120"/>
            <a:ext cx="8229240" cy="426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Shape 1"/>
          <p:cNvSpPr txBox="1"/>
          <p:nvPr/>
        </p:nvSpPr>
        <p:spPr>
          <a:xfrm>
            <a:off x="457200" y="500760"/>
            <a:ext cx="4622400" cy="674280"/>
          </a:xfrm>
          <a:prstGeom prst="rect">
            <a:avLst/>
          </a:prstGeom>
          <a:noFill/>
          <a:ln w="9360">
            <a:solidFill>
              <a:srgbClr val="0f6fc6"/>
            </a:solidFill>
            <a:round/>
          </a:ln>
        </p:spPr>
        <p:txBody>
          <a:bodyPr lIns="274320" anchor="ctr">
            <a:noAutofit/>
          </a:bodyPr>
          <a:p>
            <a:pPr algn="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Bookman Old Style"/>
                <a:ea typeface="Bookman Old Style"/>
              </a:rPr>
              <a:t>Pakistan Agricultural Department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TextShape 2"/>
          <p:cNvSpPr txBox="1"/>
          <p:nvPr/>
        </p:nvSpPr>
        <p:spPr>
          <a:xfrm>
            <a:off x="457200" y="1219320"/>
            <a:ext cx="8229240" cy="533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9" name="Picture Placeholder 4" descr=""/>
          <p:cNvPicPr/>
          <p:nvPr/>
        </p:nvPicPr>
        <p:blipFill>
          <a:blip r:embed="rId1"/>
          <a:srcRect l="0" t="15406" r="0" b="15406"/>
          <a:stretch/>
        </p:blipFill>
        <p:spPr>
          <a:xfrm>
            <a:off x="457200" y="1905120"/>
            <a:ext cx="8229240" cy="426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extShape 1"/>
          <p:cNvSpPr txBox="1"/>
          <p:nvPr/>
        </p:nvSpPr>
        <p:spPr>
          <a:xfrm>
            <a:off x="457200" y="500760"/>
            <a:ext cx="3374280" cy="674280"/>
          </a:xfrm>
          <a:prstGeom prst="rect">
            <a:avLst/>
          </a:prstGeom>
          <a:noFill/>
          <a:ln w="9360">
            <a:solidFill>
              <a:srgbClr val="0f6fc6"/>
            </a:solidFill>
            <a:round/>
          </a:ln>
        </p:spPr>
        <p:txBody>
          <a:bodyPr lIns="274320" anchor="ctr">
            <a:noAutofit/>
          </a:bodyPr>
          <a:p>
            <a:pPr algn="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Bookman Old Style"/>
                <a:ea typeface="Bookman Old Style"/>
              </a:rPr>
              <a:t>Pakistan Tobacco Board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TextShape 2"/>
          <p:cNvSpPr txBox="1"/>
          <p:nvPr/>
        </p:nvSpPr>
        <p:spPr>
          <a:xfrm>
            <a:off x="457200" y="1219320"/>
            <a:ext cx="8229240" cy="533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2" name="Picture Placeholder 7" descr=""/>
          <p:cNvPicPr/>
          <p:nvPr/>
        </p:nvPicPr>
        <p:blipFill>
          <a:blip r:embed="rId1"/>
          <a:srcRect l="6638" t="0" r="6638" b="0"/>
          <a:stretch/>
        </p:blipFill>
        <p:spPr>
          <a:xfrm>
            <a:off x="457200" y="1905120"/>
            <a:ext cx="8229240" cy="426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457200" y="500760"/>
            <a:ext cx="3374280" cy="674280"/>
          </a:xfrm>
          <a:prstGeom prst="rect">
            <a:avLst/>
          </a:prstGeom>
          <a:noFill/>
          <a:ln w="9360">
            <a:solidFill>
              <a:srgbClr val="0f6fc6"/>
            </a:solidFill>
            <a:round/>
          </a:ln>
        </p:spPr>
        <p:txBody>
          <a:bodyPr lIns="274320" anchor="ctr">
            <a:noAutofit/>
          </a:bodyPr>
          <a:p>
            <a:pPr algn="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Bookman Old Style"/>
                <a:ea typeface="Bookman Old Style"/>
              </a:rPr>
              <a:t>Pakistan Tobacco Board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4" name="Picture Placeholder 4" descr=""/>
          <p:cNvPicPr/>
          <p:nvPr/>
        </p:nvPicPr>
        <p:blipFill>
          <a:blip r:embed="rId1"/>
          <a:srcRect l="0" t="38320" r="0" b="38320"/>
          <a:stretch/>
        </p:blipFill>
        <p:spPr>
          <a:xfrm>
            <a:off x="602280" y="1919520"/>
            <a:ext cx="8229240" cy="4269960"/>
          </a:xfrm>
          <a:prstGeom prst="rect">
            <a:avLst/>
          </a:prstGeom>
          <a:ln>
            <a:noFill/>
          </a:ln>
        </p:spPr>
      </p:pic>
      <p:sp>
        <p:nvSpPr>
          <p:cNvPr id="305" name="TextShape 2"/>
          <p:cNvSpPr txBox="1"/>
          <p:nvPr/>
        </p:nvSpPr>
        <p:spPr>
          <a:xfrm>
            <a:off x="457200" y="1219320"/>
            <a:ext cx="8229240" cy="533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4617b"/>
                </a:solidFill>
                <a:latin typeface="Bookman Old Style"/>
                <a:ea typeface="Bookman Old Style"/>
              </a:rPr>
              <a:t>Published Articles(</a:t>
            </a:r>
            <a:r>
              <a:rPr b="0" lang="en-US" sz="3200" spc="-1" strike="noStrike" u="sng">
                <a:solidFill>
                  <a:srgbClr val="e2d700"/>
                </a:solidFill>
                <a:uFillTx/>
                <a:latin typeface="Bookman Old Style"/>
                <a:ea typeface="Bookman Old Style"/>
                <a:hlinkClick r:id="rId1"/>
              </a:rPr>
              <a:t>https://ncbcpeshawar.com</a:t>
            </a:r>
            <a:r>
              <a:rPr b="0" lang="en-US" sz="3200" spc="-1" strike="noStrike" u="sng">
                <a:solidFill>
                  <a:srgbClr val="e2d700"/>
                </a:solidFill>
                <a:uFillTx/>
                <a:latin typeface="Bookman Old Style"/>
                <a:ea typeface="Bookman Old Style"/>
                <a:hlinkClick r:id="rId2"/>
              </a:rPr>
              <a:t>/</a:t>
            </a:r>
            <a:r>
              <a:rPr b="0" lang="en-US" sz="3200" spc="-1" strike="noStrike">
                <a:solidFill>
                  <a:srgbClr val="04617b"/>
                </a:solidFill>
                <a:latin typeface="Bookman Old Style"/>
                <a:ea typeface="Bookman Old Style"/>
              </a:rPr>
              <a:t> 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7" name="Picture 4" descr=""/>
          <p:cNvPicPr/>
          <p:nvPr/>
        </p:nvPicPr>
        <p:blipFill>
          <a:blip r:embed="rId3"/>
          <a:stretch/>
        </p:blipFill>
        <p:spPr>
          <a:xfrm>
            <a:off x="709920" y="1371600"/>
            <a:ext cx="4000320" cy="1885680"/>
          </a:xfrm>
          <a:prstGeom prst="rect">
            <a:avLst/>
          </a:prstGeom>
          <a:ln>
            <a:noFill/>
          </a:ln>
        </p:spPr>
      </p:pic>
      <p:pic>
        <p:nvPicPr>
          <p:cNvPr id="308" name="Picture 5" descr=""/>
          <p:cNvPicPr/>
          <p:nvPr/>
        </p:nvPicPr>
        <p:blipFill>
          <a:blip r:embed="rId4"/>
          <a:stretch/>
        </p:blipFill>
        <p:spPr>
          <a:xfrm>
            <a:off x="709920" y="3409920"/>
            <a:ext cx="3962160" cy="1657080"/>
          </a:xfrm>
          <a:prstGeom prst="rect">
            <a:avLst/>
          </a:prstGeom>
          <a:ln>
            <a:noFill/>
          </a:ln>
        </p:spPr>
      </p:pic>
      <p:pic>
        <p:nvPicPr>
          <p:cNvPr id="309" name="Picture 6" descr=""/>
          <p:cNvPicPr/>
          <p:nvPr/>
        </p:nvPicPr>
        <p:blipFill>
          <a:blip r:embed="rId5"/>
          <a:stretch/>
        </p:blipFill>
        <p:spPr>
          <a:xfrm>
            <a:off x="4710240" y="2166840"/>
            <a:ext cx="4028760" cy="2485800"/>
          </a:xfrm>
          <a:prstGeom prst="rect">
            <a:avLst/>
          </a:prstGeom>
          <a:ln>
            <a:noFill/>
          </a:ln>
        </p:spPr>
      </p:pic>
      <p:sp>
        <p:nvSpPr>
          <p:cNvPr id="310" name="TextShape 2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4617b"/>
                </a:solidFill>
                <a:latin typeface="Open Sans"/>
                <a:ea typeface="Open Sans"/>
              </a:rPr>
              <a:t>Prime Minister's Hunarmand Pakistan Program, High-TECH-Cohort-B (2021)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TextShape 2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14184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Artificial Intelligence (Machine Learning; Deep Learning)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Networking and Cloud Computing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CIT ( Graphics, Web &amp; Mobile Designing)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CIT ( Web, Software &amp; App Development)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Shape 1"/>
          <p:cNvSpPr txBox="1"/>
          <p:nvPr/>
        </p:nvSpPr>
        <p:spPr>
          <a:xfrm>
            <a:off x="457200" y="500760"/>
            <a:ext cx="7612560" cy="674280"/>
          </a:xfrm>
          <a:prstGeom prst="rect">
            <a:avLst/>
          </a:prstGeom>
          <a:noFill/>
          <a:ln w="9360">
            <a:solidFill>
              <a:srgbClr val="0f6fc6"/>
            </a:solidFill>
            <a:round/>
          </a:ln>
        </p:spPr>
        <p:txBody>
          <a:bodyPr lIns="274320" anchor="ctr">
            <a:noAutofit/>
          </a:bodyPr>
          <a:p>
            <a:pPr algn="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Bookman Old Style"/>
                <a:ea typeface="Bookman Old Style"/>
              </a:rPr>
              <a:t>NCBC PM Kamyab Jawan (KJ-2 Program Inauguration)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TextShape 2"/>
          <p:cNvSpPr txBox="1"/>
          <p:nvPr/>
        </p:nvSpPr>
        <p:spPr>
          <a:xfrm>
            <a:off x="457200" y="1219320"/>
            <a:ext cx="8229240" cy="533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5" name="Picture Placeholder 5" descr=""/>
          <p:cNvPicPr/>
          <p:nvPr/>
        </p:nvPicPr>
        <p:blipFill>
          <a:blip r:embed="rId1"/>
          <a:srcRect l="6638" t="0" r="6638" b="0"/>
          <a:stretch/>
        </p:blipFill>
        <p:spPr>
          <a:xfrm>
            <a:off x="457200" y="1905120"/>
            <a:ext cx="8229240" cy="426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4617b"/>
                </a:solidFill>
                <a:latin typeface="Bookman Old Style"/>
                <a:ea typeface="Bookman Old Style"/>
              </a:rPr>
              <a:t>Program Format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TextShape 2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1.5 hr Theory 3.5 hrs Lab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Program Duration 6 months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Mid term end of 3</a:t>
            </a:r>
            <a:r>
              <a:rPr b="0" lang="en-US" sz="2600" spc="-1" strike="noStrike" baseline="30000">
                <a:solidFill>
                  <a:srgbClr val="000000"/>
                </a:solidFill>
                <a:latin typeface="Gill Sans"/>
                <a:ea typeface="Gill Sans"/>
              </a:rPr>
              <a:t>rd</a:t>
            </a: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 month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Final term end of 6</a:t>
            </a:r>
            <a:r>
              <a:rPr b="0" lang="en-US" sz="2600" spc="-1" strike="noStrike" baseline="30000">
                <a:solidFill>
                  <a:srgbClr val="000000"/>
                </a:solidFill>
                <a:latin typeface="Gill Sans"/>
                <a:ea typeface="Gill Sans"/>
              </a:rPr>
              <a:t>th</a:t>
            </a: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 month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Grand assessment exam by NAVTTC leads to certification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4617b"/>
                </a:solidFill>
                <a:latin typeface="Bookman Old Style"/>
                <a:ea typeface="Bookman Old Style"/>
              </a:rPr>
              <a:t>Rules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TextShape 2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COVID SOPs will be followed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Cannot wander in the campus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Official Timings will be observed strictly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Respect everyone, your fellow students, co-ordinator and instructors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Leave policy, if someone wants to be marked not absent (they have to inform atleast a day earlier through proper channel)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In case of any issues, inform your instructor or co ordinator.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04617b"/>
                </a:solidFill>
                <a:latin typeface="Open Sans"/>
                <a:ea typeface="Open Sans"/>
              </a:rPr>
              <a:t>About NCBC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TextShape 2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74320" indent="-273960">
              <a:lnSpc>
                <a:spcPct val="150000"/>
              </a:lnSpc>
              <a:buClr>
                <a:srgbClr val="0f6fc6"/>
              </a:buClr>
              <a:buFont typeface="Noto Sans Symbols"/>
              <a:buChar char=""/>
            </a:pP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National Center for Big Data &amp; Cloud Computing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74320" indent="-273960">
              <a:lnSpc>
                <a:spcPct val="15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Program by Planning Commission &amp; HEC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74320" indent="-273960">
              <a:lnSpc>
                <a:spcPct val="15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To Prepare Pakistan for the 4</a:t>
            </a:r>
            <a:r>
              <a:rPr b="0" lang="en-US" sz="2400" spc="-1" strike="noStrike" baseline="30000">
                <a:solidFill>
                  <a:srgbClr val="000000"/>
                </a:solidFill>
                <a:latin typeface="Open Sans"/>
                <a:ea typeface="Open Sans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 Industrial Revolution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74320" indent="-273960">
              <a:lnSpc>
                <a:spcPct val="15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30+ Engineers, experts in Data Science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74320" indent="-15804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74320" indent="-27396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Open Sans"/>
                <a:ea typeface="Open Sans"/>
              </a:rPr>
              <a:t>Excellence in Big-Data technologies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548640" indent="-273960">
              <a:lnSpc>
                <a:spcPct val="100000"/>
              </a:lnSpc>
              <a:spcBef>
                <a:spcPts val="499"/>
              </a:spcBef>
              <a:buClr>
                <a:srgbClr val="009dd9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200" spc="-1" strike="noStrike">
                <a:solidFill>
                  <a:srgbClr val="04617b"/>
                </a:solidFill>
                <a:latin typeface="Open Sans"/>
                <a:ea typeface="Open Sans"/>
              </a:rPr>
              <a:t>Develop Smart Cities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548640" indent="-273960">
              <a:lnSpc>
                <a:spcPct val="100000"/>
              </a:lnSpc>
              <a:spcBef>
                <a:spcPts val="499"/>
              </a:spcBef>
              <a:buClr>
                <a:srgbClr val="009dd9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200" spc="-1" strike="noStrike">
                <a:solidFill>
                  <a:srgbClr val="04617b"/>
                </a:solidFill>
                <a:latin typeface="Open Sans"/>
                <a:ea typeface="Open Sans"/>
              </a:rPr>
              <a:t>Assist Public Institution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548640" indent="-273960">
              <a:lnSpc>
                <a:spcPct val="100000"/>
              </a:lnSpc>
              <a:spcBef>
                <a:spcPts val="499"/>
              </a:spcBef>
              <a:buClr>
                <a:srgbClr val="009dd9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200" spc="-1" strike="noStrike">
                <a:solidFill>
                  <a:srgbClr val="04617b"/>
                </a:solidFill>
                <a:latin typeface="Open Sans"/>
                <a:ea typeface="Open Sans"/>
              </a:rPr>
              <a:t>Improve Decision / Policymaking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548640" indent="-163080">
              <a:lnSpc>
                <a:spcPct val="10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5" name="Google Shape;121;p14" descr="C:\Users\PhantomX\Desktop\Current\51677745_372583943533088_6161863556640800768_n.jpg"/>
          <p:cNvPicPr/>
          <p:nvPr/>
        </p:nvPicPr>
        <p:blipFill>
          <a:blip r:embed="rId1"/>
          <a:srcRect l="0" t="12637" r="0" b="19112"/>
          <a:stretch/>
        </p:blipFill>
        <p:spPr>
          <a:xfrm>
            <a:off x="5791320" y="4267080"/>
            <a:ext cx="3014280" cy="2057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500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" dur="500"/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" dur="500"/>
                                        <p:tgtEl>
                                          <p:spTgt spid="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" dur="500"/>
                                        <p:tgtEl>
                                          <p:spTgt spid="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7" dur="500"/>
                                        <p:tgtEl>
                                          <p:spTgt spid="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2" dur="500"/>
                                        <p:tgtEl>
                                          <p:spTgt spid="2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7" dur="500"/>
                                        <p:tgtEl>
                                          <p:spTgt spid="2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" dur="500"/>
                                        <p:tgtEl>
                                          <p:spTgt spid="2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7" dur="500"/>
                                        <p:tgtEl>
                                          <p:spTgt spid="2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2" dur="500"/>
                                        <p:tgtEl>
                                          <p:spTgt spid="24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" dur="500"/>
                                        <p:tgtEl>
                                          <p:spTgt spid="2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4617b"/>
                </a:solidFill>
                <a:latin typeface="Bookman Old Style"/>
                <a:ea typeface="Bookman Old Style"/>
              </a:rPr>
              <a:t>Instructors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TextShape 2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Engr. Mohsin Tariq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Engr. Zeeshan Khan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Engr. Habibullah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31500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Engr. Tufail Ahmed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14184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Gill Sans"/>
                <a:ea typeface="Gill Sans"/>
              </a:rPr>
              <a:t>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139;p15" descr=""/>
          <p:cNvPicPr/>
          <p:nvPr/>
        </p:nvPicPr>
        <p:blipFill>
          <a:blip r:embed="rId1"/>
          <a:stretch/>
        </p:blipFill>
        <p:spPr>
          <a:xfrm>
            <a:off x="1004760" y="279000"/>
            <a:ext cx="7286400" cy="6210720"/>
          </a:xfrm>
          <a:prstGeom prst="rect">
            <a:avLst/>
          </a:prstGeom>
          <a:ln>
            <a:noFill/>
          </a:ln>
        </p:spPr>
      </p:pic>
      <p:sp>
        <p:nvSpPr>
          <p:cNvPr id="247" name="CustomShape 1"/>
          <p:cNvSpPr/>
          <p:nvPr/>
        </p:nvSpPr>
        <p:spPr>
          <a:xfrm>
            <a:off x="5207040" y="5993640"/>
            <a:ext cx="2610000" cy="371880"/>
          </a:xfrm>
          <a:prstGeom prst="roundRect">
            <a:avLst>
              <a:gd name="adj" fmla="val 16667"/>
            </a:avLst>
          </a:prstGeom>
          <a:noFill/>
          <a:ln w="28440">
            <a:solidFill>
              <a:srgbClr val="38761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Business Development Manager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6500160" y="5600520"/>
            <a:ext cx="11520" cy="429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9" name="CustomShape 3"/>
          <p:cNvSpPr/>
          <p:nvPr/>
        </p:nvSpPr>
        <p:spPr>
          <a:xfrm>
            <a:off x="1109520" y="5798520"/>
            <a:ext cx="2486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70c0"/>
                </a:solidFill>
                <a:latin typeface="Arial"/>
                <a:ea typeface="Arial"/>
              </a:rPr>
              <a:t>NCBC Program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457200" y="500760"/>
            <a:ext cx="1139040" cy="674280"/>
          </a:xfrm>
          <a:prstGeom prst="rect">
            <a:avLst/>
          </a:prstGeom>
          <a:noFill/>
          <a:ln w="9360">
            <a:solidFill>
              <a:srgbClr val="0f6fc6"/>
            </a:solidFill>
            <a:round/>
          </a:ln>
        </p:spPr>
        <p:txBody>
          <a:bodyPr lIns="274320" anchor="ctr">
            <a:noAutofit/>
          </a:bodyPr>
          <a:p>
            <a:pPr algn="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Bookman Old Style"/>
                <a:ea typeface="Bookman Old Style"/>
              </a:rPr>
              <a:t>NCBC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TextShape 2"/>
          <p:cNvSpPr txBox="1"/>
          <p:nvPr/>
        </p:nvSpPr>
        <p:spPr>
          <a:xfrm>
            <a:off x="457200" y="1219320"/>
            <a:ext cx="8229240" cy="533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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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2" name="Picture Placeholder 4" descr=""/>
          <p:cNvPicPr/>
          <p:nvPr/>
        </p:nvPicPr>
        <p:blipFill>
          <a:blip r:embed="rId1"/>
          <a:srcRect l="0" t="15406" r="0" b="15406"/>
          <a:stretch/>
        </p:blipFill>
        <p:spPr>
          <a:xfrm>
            <a:off x="457200" y="1905120"/>
            <a:ext cx="8229240" cy="426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extShape 1"/>
          <p:cNvSpPr txBox="1"/>
          <p:nvPr/>
        </p:nvSpPr>
        <p:spPr>
          <a:xfrm>
            <a:off x="457200" y="500760"/>
            <a:ext cx="1139040" cy="674280"/>
          </a:xfrm>
          <a:prstGeom prst="rect">
            <a:avLst/>
          </a:prstGeom>
          <a:noFill/>
          <a:ln w="9360">
            <a:solidFill>
              <a:srgbClr val="0f6fc6"/>
            </a:solidFill>
            <a:round/>
          </a:ln>
        </p:spPr>
        <p:txBody>
          <a:bodyPr lIns="274320" anchor="ctr">
            <a:noAutofit/>
          </a:bodyPr>
          <a:p>
            <a:pPr algn="r"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Bookman Old Style"/>
                <a:ea typeface="Bookman Old Style"/>
              </a:rPr>
              <a:t>NCBC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TextShape 2"/>
          <p:cNvSpPr txBox="1"/>
          <p:nvPr/>
        </p:nvSpPr>
        <p:spPr>
          <a:xfrm>
            <a:off x="457200" y="1219320"/>
            <a:ext cx="8229240" cy="533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5" name="Picture Placeholder 5" descr=""/>
          <p:cNvPicPr/>
          <p:nvPr/>
        </p:nvPicPr>
        <p:blipFill>
          <a:blip r:embed="rId1"/>
          <a:srcRect l="0" t="15407" r="0" b="15407"/>
          <a:stretch/>
        </p:blipFill>
        <p:spPr>
          <a:xfrm>
            <a:off x="457200" y="1905120"/>
            <a:ext cx="8229240" cy="426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1"/>
          <p:cNvSpPr txBox="1"/>
          <p:nvPr/>
        </p:nvSpPr>
        <p:spPr>
          <a:xfrm>
            <a:off x="457200" y="228600"/>
            <a:ext cx="8229240" cy="9140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200" spc="-1" strike="noStrike">
                <a:solidFill>
                  <a:srgbClr val="04617b"/>
                </a:solidFill>
                <a:latin typeface="Bookman Old Style"/>
                <a:ea typeface="Bookman Old Style"/>
              </a:rPr>
              <a:t>Research Verticals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6907680" y="3072600"/>
            <a:ext cx="1980000" cy="712440"/>
          </a:xfrm>
          <a:prstGeom prst="roundRect">
            <a:avLst>
              <a:gd name="adj" fmla="val 16667"/>
            </a:avLst>
          </a:prstGeom>
          <a:solidFill>
            <a:srgbClr val="d5a6bd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Data Integration and Analytics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2566080" y="3072600"/>
            <a:ext cx="1743120" cy="71244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Remote Sensing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4557960" y="3072600"/>
            <a:ext cx="2120760" cy="712440"/>
          </a:xfrm>
          <a:prstGeom prst="roundRect">
            <a:avLst>
              <a:gd name="adj" fmla="val 16667"/>
            </a:avLst>
          </a:prstGeom>
          <a:solidFill>
            <a:srgbClr val="9fc5e8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Traffic Characterization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60" name="CustomShape 5"/>
          <p:cNvSpPr/>
          <p:nvPr/>
        </p:nvSpPr>
        <p:spPr>
          <a:xfrm>
            <a:off x="433080" y="3072600"/>
            <a:ext cx="1980000" cy="71244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Multimedia Streaming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61" name="Google Shape;125;p14" descr="https://web.uri.edu/cels-gradprograms/files/gis-map.jpg"/>
          <p:cNvPicPr/>
          <p:nvPr/>
        </p:nvPicPr>
        <p:blipFill>
          <a:blip r:embed="rId1"/>
          <a:stretch/>
        </p:blipFill>
        <p:spPr>
          <a:xfrm>
            <a:off x="2666160" y="3877920"/>
            <a:ext cx="1542600" cy="1542600"/>
          </a:xfrm>
          <a:prstGeom prst="rect">
            <a:avLst/>
          </a:prstGeom>
          <a:ln>
            <a:noFill/>
          </a:ln>
        </p:spPr>
      </p:pic>
      <p:pic>
        <p:nvPicPr>
          <p:cNvPr id="262" name="Google Shape;126;p14" descr="C:\Users\PhantomX\Desktop\images.png"/>
          <p:cNvPicPr/>
          <p:nvPr/>
        </p:nvPicPr>
        <p:blipFill>
          <a:blip r:embed="rId2"/>
          <a:stretch/>
        </p:blipFill>
        <p:spPr>
          <a:xfrm>
            <a:off x="4764600" y="3877920"/>
            <a:ext cx="1707840" cy="1707840"/>
          </a:xfrm>
          <a:prstGeom prst="rect">
            <a:avLst/>
          </a:prstGeom>
          <a:ln>
            <a:noFill/>
          </a:ln>
        </p:spPr>
      </p:pic>
      <p:pic>
        <p:nvPicPr>
          <p:cNvPr id="263" name="Google Shape;127;p14" descr="C:\Users\PhantomX\Desktop\Current\51677745_372583943533088_6161863556640800768_n.jpg"/>
          <p:cNvPicPr/>
          <p:nvPr/>
        </p:nvPicPr>
        <p:blipFill>
          <a:blip r:embed="rId3"/>
          <a:srcRect l="0" t="12640" r="0" b="19116"/>
          <a:stretch/>
        </p:blipFill>
        <p:spPr>
          <a:xfrm>
            <a:off x="3435120" y="1143000"/>
            <a:ext cx="2273760" cy="1343880"/>
          </a:xfrm>
          <a:prstGeom prst="rect">
            <a:avLst/>
          </a:prstGeom>
          <a:ln>
            <a:noFill/>
          </a:ln>
        </p:spPr>
      </p:pic>
      <p:sp>
        <p:nvSpPr>
          <p:cNvPr id="264" name="CustomShape 6"/>
          <p:cNvSpPr/>
          <p:nvPr/>
        </p:nvSpPr>
        <p:spPr>
          <a:xfrm rot="5400000">
            <a:off x="2705400" y="1205280"/>
            <a:ext cx="585000" cy="3148200"/>
          </a:xfrm>
          <a:prstGeom prst="bentConnector3">
            <a:avLst>
              <a:gd name="adj1" fmla="val 50000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CustomShape 7"/>
          <p:cNvSpPr/>
          <p:nvPr/>
        </p:nvSpPr>
        <p:spPr>
          <a:xfrm rot="5400000">
            <a:off x="3712320" y="2212560"/>
            <a:ext cx="585000" cy="1134000"/>
          </a:xfrm>
          <a:prstGeom prst="bentConnector3">
            <a:avLst>
              <a:gd name="adj1" fmla="val 50000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CustomShape 8"/>
          <p:cNvSpPr/>
          <p:nvPr/>
        </p:nvSpPr>
        <p:spPr>
          <a:xfrm flipH="1" rot="16200000">
            <a:off x="4802760" y="2256480"/>
            <a:ext cx="585000" cy="1046160"/>
          </a:xfrm>
          <a:prstGeom prst="bentConnector3">
            <a:avLst>
              <a:gd name="adj1" fmla="val 50000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CustomShape 9"/>
          <p:cNvSpPr/>
          <p:nvPr/>
        </p:nvSpPr>
        <p:spPr>
          <a:xfrm flipH="1" rot="16200000">
            <a:off x="5941800" y="1117080"/>
            <a:ext cx="585000" cy="3325320"/>
          </a:xfrm>
          <a:prstGeom prst="bentConnector3">
            <a:avLst>
              <a:gd name="adj1" fmla="val 50000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68" name="Google Shape;132;p14" descr="C:\Users\PhantomX\Desktop\big-data-analytics-icon.png"/>
          <p:cNvPicPr/>
          <p:nvPr/>
        </p:nvPicPr>
        <p:blipFill>
          <a:blip r:embed="rId4"/>
          <a:stretch/>
        </p:blipFill>
        <p:spPr>
          <a:xfrm>
            <a:off x="7004880" y="3725640"/>
            <a:ext cx="1858320" cy="1858320"/>
          </a:xfrm>
          <a:prstGeom prst="rect">
            <a:avLst/>
          </a:prstGeom>
          <a:ln>
            <a:noFill/>
          </a:ln>
        </p:spPr>
      </p:pic>
      <p:pic>
        <p:nvPicPr>
          <p:cNvPr id="269" name="Google Shape;133;p14" descr="C:\Users\PhantomX\Desktop\192-512.png"/>
          <p:cNvPicPr/>
          <p:nvPr/>
        </p:nvPicPr>
        <p:blipFill>
          <a:blip r:embed="rId5"/>
          <a:stretch/>
        </p:blipFill>
        <p:spPr>
          <a:xfrm>
            <a:off x="849240" y="3963600"/>
            <a:ext cx="1371240" cy="1371240"/>
          </a:xfrm>
          <a:prstGeom prst="rect">
            <a:avLst/>
          </a:prstGeom>
          <a:ln>
            <a:noFill/>
          </a:ln>
        </p:spPr>
      </p:pic>
      <p:sp>
        <p:nvSpPr>
          <p:cNvPr id="270" name="CustomShape 10"/>
          <p:cNvSpPr/>
          <p:nvPr/>
        </p:nvSpPr>
        <p:spPr>
          <a:xfrm>
            <a:off x="457200" y="5788080"/>
            <a:ext cx="6221520" cy="42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Arial"/>
              </a:rPr>
              <a:t>Web link: </a:t>
            </a:r>
            <a:r>
              <a:rPr b="0" lang="en-US" sz="2200" spc="-1" strike="noStrike" u="sng">
                <a:solidFill>
                  <a:srgbClr val="002060"/>
                </a:solidFill>
                <a:uFillTx/>
                <a:latin typeface="Arial"/>
                <a:ea typeface="Arial"/>
              </a:rPr>
              <a:t>www.uetpeshawar.edu.pk/ncbc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04617b"/>
                </a:solidFill>
                <a:latin typeface="Open Sans"/>
                <a:ea typeface="Open Sans"/>
              </a:rPr>
              <a:t>Our Expertise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TextShape 2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74320" indent="-158040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74320" indent="-27396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Remote Sensing</a:t>
            </a:r>
            <a:r>
              <a:rPr b="0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548640" indent="-273960">
              <a:lnSpc>
                <a:spcPct val="100000"/>
              </a:lnSpc>
              <a:spcBef>
                <a:spcPts val="499"/>
              </a:spcBef>
              <a:buClr>
                <a:srgbClr val="009dd9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100" spc="-1" strike="noStrike">
                <a:solidFill>
                  <a:srgbClr val="04617b"/>
                </a:solidFill>
                <a:latin typeface="Open Sans"/>
                <a:ea typeface="Open Sans"/>
              </a:rPr>
              <a:t>for land-use and land-change detection.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548640" indent="-172440">
              <a:lnSpc>
                <a:spcPct val="10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548640" indent="-172440">
              <a:lnSpc>
                <a:spcPct val="10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274320" indent="-27396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Traffic Characterization</a:t>
            </a:r>
            <a:r>
              <a:rPr b="0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548640" indent="-273960">
              <a:lnSpc>
                <a:spcPct val="100000"/>
              </a:lnSpc>
              <a:spcBef>
                <a:spcPts val="499"/>
              </a:spcBef>
              <a:buClr>
                <a:srgbClr val="009dd9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100" spc="-1" strike="noStrike">
                <a:solidFill>
                  <a:srgbClr val="04617b"/>
                </a:solidFill>
                <a:latin typeface="Open Sans"/>
                <a:ea typeface="Open Sans"/>
              </a:rPr>
              <a:t>for Improved Vehicle Flow Management.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274320" indent="-158040" algn="just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274320" indent="-158040" algn="just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274320" indent="-273960" algn="just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Environment Monitoring Systems</a:t>
            </a:r>
            <a:r>
              <a:rPr b="0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548640" indent="-273960">
              <a:lnSpc>
                <a:spcPct val="100000"/>
              </a:lnSpc>
              <a:spcBef>
                <a:spcPts val="499"/>
              </a:spcBef>
              <a:buClr>
                <a:srgbClr val="009dd9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100" spc="-1" strike="noStrike">
                <a:solidFill>
                  <a:srgbClr val="04617b"/>
                </a:solidFill>
                <a:latin typeface="Open Sans"/>
                <a:ea typeface="Open Sans"/>
              </a:rPr>
              <a:t>For Air and Noise pollution.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548640" indent="-172440">
              <a:lnSpc>
                <a:spcPct val="10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548640" indent="-172440">
              <a:lnSpc>
                <a:spcPct val="10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3" name="Google Shape;128;p15" descr="https://web.uri.edu/cels-gradprograms/files/gis-map.jpg"/>
          <p:cNvPicPr/>
          <p:nvPr/>
        </p:nvPicPr>
        <p:blipFill>
          <a:blip r:embed="rId1"/>
          <a:stretch/>
        </p:blipFill>
        <p:spPr>
          <a:xfrm>
            <a:off x="7086600" y="1219320"/>
            <a:ext cx="1542600" cy="1542600"/>
          </a:xfrm>
          <a:prstGeom prst="rect">
            <a:avLst/>
          </a:prstGeom>
          <a:ln>
            <a:noFill/>
          </a:ln>
        </p:spPr>
      </p:pic>
      <p:pic>
        <p:nvPicPr>
          <p:cNvPr id="274" name="Google Shape;129;p15" descr="Related image"/>
          <p:cNvPicPr/>
          <p:nvPr/>
        </p:nvPicPr>
        <p:blipFill>
          <a:blip r:embed="rId2"/>
          <a:stretch/>
        </p:blipFill>
        <p:spPr>
          <a:xfrm>
            <a:off x="6934320" y="4495680"/>
            <a:ext cx="1638000" cy="1631160"/>
          </a:xfrm>
          <a:prstGeom prst="rect">
            <a:avLst/>
          </a:prstGeom>
          <a:ln>
            <a:noFill/>
          </a:ln>
        </p:spPr>
      </p:pic>
      <p:pic>
        <p:nvPicPr>
          <p:cNvPr id="275" name="Google Shape;130;p15" descr="C:\Users\PhantomX\Desktop\images.png"/>
          <p:cNvPicPr/>
          <p:nvPr/>
        </p:nvPicPr>
        <p:blipFill>
          <a:blip r:embed="rId3"/>
          <a:stretch/>
        </p:blipFill>
        <p:spPr>
          <a:xfrm>
            <a:off x="6934320" y="2743200"/>
            <a:ext cx="1707840" cy="1707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8" dur="indefinite" restart="never" nodeType="tmRoot">
          <p:childTnLst>
            <p:seq>
              <p:cTn id="59" dur="indefinite" nodeType="mainSeq">
                <p:childTnLst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9" dur="2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4" dur="2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04617b"/>
                </a:solidFill>
                <a:latin typeface="Open Sans"/>
                <a:ea typeface="Open Sans"/>
              </a:rPr>
              <a:t>Our Expertise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TextShape 2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548640" indent="-273960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74320" indent="-27396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Big Data Analytics</a:t>
            </a:r>
            <a:r>
              <a:rPr b="0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548640" indent="-273960">
              <a:lnSpc>
                <a:spcPct val="100000"/>
              </a:lnSpc>
              <a:spcBef>
                <a:spcPts val="499"/>
              </a:spcBef>
              <a:buClr>
                <a:srgbClr val="009dd9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100" spc="-1" strike="noStrike">
                <a:solidFill>
                  <a:srgbClr val="04617b"/>
                </a:solidFill>
                <a:latin typeface="Open Sans"/>
                <a:ea typeface="Open Sans"/>
              </a:rPr>
              <a:t>to quickly testing complex hypotheses 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548640" indent="-273960">
              <a:lnSpc>
                <a:spcPct val="100000"/>
              </a:lnSpc>
              <a:spcBef>
                <a:spcPts val="499"/>
              </a:spcBef>
              <a:tabLst>
                <a:tab algn="l" pos="0"/>
              </a:tabLst>
            </a:pPr>
            <a:r>
              <a:rPr b="0" lang="en-US" sz="2100" spc="-1" strike="noStrike">
                <a:solidFill>
                  <a:srgbClr val="04617b"/>
                </a:solidFill>
                <a:latin typeface="Open Sans"/>
                <a:ea typeface="Open Sans"/>
              </a:rPr>
              <a:t>for improved policymaking.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548640" indent="-172440">
              <a:lnSpc>
                <a:spcPct val="10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548640" indent="-172440">
              <a:lnSpc>
                <a:spcPct val="10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274320" indent="-273960">
              <a:lnSpc>
                <a:spcPct val="100000"/>
              </a:lnSpc>
              <a:spcBef>
                <a:spcPts val="601"/>
              </a:spcBef>
              <a:buClr>
                <a:srgbClr val="0f6fc6"/>
              </a:buClr>
              <a:buFont typeface="Noto Sans Symbols"/>
              <a:buChar char=""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Decentralized Multimedia Streaming Systems</a:t>
            </a:r>
            <a:r>
              <a:rPr b="0" lang="en-US" sz="2400" spc="-1" strike="noStrike">
                <a:solidFill>
                  <a:srgbClr val="000000"/>
                </a:solidFill>
                <a:latin typeface="Open Sans SemiBold"/>
                <a:ea typeface="Open Sans SemiBold"/>
              </a:rPr>
              <a:t>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548640" indent="-273960">
              <a:lnSpc>
                <a:spcPct val="100000"/>
              </a:lnSpc>
              <a:spcBef>
                <a:spcPts val="499"/>
              </a:spcBef>
              <a:buClr>
                <a:srgbClr val="009dd9"/>
              </a:buClr>
              <a:buFont typeface="Noto Sans Symbols"/>
              <a:buChar char=""/>
              <a:tabLst>
                <a:tab algn="l" pos="0"/>
              </a:tabLst>
            </a:pPr>
            <a:r>
              <a:rPr b="0" lang="en-US" sz="2100" spc="-1" strike="noStrike">
                <a:solidFill>
                  <a:srgbClr val="04617b"/>
                </a:solidFill>
                <a:latin typeface="Open Sans"/>
                <a:ea typeface="Open Sans"/>
              </a:rPr>
              <a:t>for improved surveillance feed.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marL="274320" indent="-148320">
              <a:lnSpc>
                <a:spcPct val="100000"/>
              </a:lnSpc>
              <a:spcBef>
                <a:spcPts val="601"/>
              </a:spcBef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8" name="Google Shape;137;p16" descr="C:\Users\PhantomX\Desktop\big-data-analytics-icon.png"/>
          <p:cNvPicPr/>
          <p:nvPr/>
        </p:nvPicPr>
        <p:blipFill>
          <a:blip r:embed="rId1"/>
          <a:stretch/>
        </p:blipFill>
        <p:spPr>
          <a:xfrm>
            <a:off x="6858000" y="1219320"/>
            <a:ext cx="1955520" cy="1955520"/>
          </a:xfrm>
          <a:prstGeom prst="rect">
            <a:avLst/>
          </a:prstGeom>
          <a:ln>
            <a:noFill/>
          </a:ln>
        </p:spPr>
      </p:pic>
      <p:pic>
        <p:nvPicPr>
          <p:cNvPr id="279" name="Google Shape;138;p16" descr="C:\Users\PhantomX\Desktop\192-512.png"/>
          <p:cNvPicPr/>
          <p:nvPr/>
        </p:nvPicPr>
        <p:blipFill>
          <a:blip r:embed="rId2"/>
          <a:stretch/>
        </p:blipFill>
        <p:spPr>
          <a:xfrm>
            <a:off x="7010280" y="4267080"/>
            <a:ext cx="1371240" cy="1371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5" dur="indefinite" restart="never" nodeType="tmRoot">
          <p:childTnLst>
            <p:seq>
              <p:cTn id="76" dur="indefinite" nodeType="mainSeq">
                <p:childTnLst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1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6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70c0"/>
                </a:solidFill>
                <a:latin typeface="Bookman Old Style"/>
                <a:ea typeface="Bookman Old Style"/>
              </a:rPr>
              <a:t>Collaborators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1" name="Content Placeholder 8" descr="A picture containing text, porcelain&#10;&#10;Description automatically generated"/>
          <p:cNvPicPr/>
          <p:nvPr/>
        </p:nvPicPr>
        <p:blipFill>
          <a:blip r:embed="rId1"/>
          <a:stretch/>
        </p:blipFill>
        <p:spPr>
          <a:xfrm>
            <a:off x="3322080" y="1190160"/>
            <a:ext cx="1211760" cy="1414800"/>
          </a:xfrm>
          <a:prstGeom prst="rect">
            <a:avLst/>
          </a:prstGeom>
          <a:ln>
            <a:noFill/>
          </a:ln>
        </p:spPr>
      </p:pic>
      <p:sp>
        <p:nvSpPr>
          <p:cNvPr id="282" name="CustomShape 2"/>
          <p:cNvSpPr/>
          <p:nvPr/>
        </p:nvSpPr>
        <p:spPr>
          <a:xfrm>
            <a:off x="622800" y="4684320"/>
            <a:ext cx="1590840" cy="41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Crop Reporting Service </a:t>
            </a:r>
            <a:endParaRPr b="0" lang="en-US" sz="105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Punjab</a:t>
            </a:r>
            <a:endParaRPr b="0" lang="en-US" sz="1050" spc="-1" strike="noStrike"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4008960" y="4725000"/>
            <a:ext cx="1537560" cy="41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Agriculture Department</a:t>
            </a:r>
            <a:endParaRPr b="0" lang="en-US" sz="105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Sindh</a:t>
            </a:r>
            <a:endParaRPr b="0" lang="en-US" sz="1050" spc="-1" strike="noStrike">
              <a:latin typeface="Arial"/>
            </a:endParaRPr>
          </a:p>
        </p:txBody>
      </p:sp>
      <p:sp>
        <p:nvSpPr>
          <p:cNvPr id="284" name="CustomShape 4"/>
          <p:cNvSpPr/>
          <p:nvPr/>
        </p:nvSpPr>
        <p:spPr>
          <a:xfrm>
            <a:off x="5647680" y="4721760"/>
            <a:ext cx="1429200" cy="41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Agriculture Extension</a:t>
            </a:r>
            <a:endParaRPr b="0" lang="en-US" sz="105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KP</a:t>
            </a:r>
            <a:endParaRPr b="0" lang="en-US" sz="1050" spc="-1" strike="noStrike">
              <a:latin typeface="Arial"/>
            </a:endParaRPr>
          </a:p>
        </p:txBody>
      </p:sp>
      <p:sp>
        <p:nvSpPr>
          <p:cNvPr id="285" name="CustomShape 5"/>
          <p:cNvSpPr/>
          <p:nvPr/>
        </p:nvSpPr>
        <p:spPr>
          <a:xfrm>
            <a:off x="7386480" y="4683240"/>
            <a:ext cx="1752480" cy="41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Agriculture &amp; Cooperatives</a:t>
            </a:r>
            <a:endParaRPr b="0" lang="en-US" sz="105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Balochistan</a:t>
            </a:r>
            <a:endParaRPr b="0" lang="en-US" sz="1050" spc="-1" strike="noStrike">
              <a:latin typeface="Arial"/>
            </a:endParaRPr>
          </a:p>
        </p:txBody>
      </p:sp>
      <p:pic>
        <p:nvPicPr>
          <p:cNvPr id="286" name="Picture 9" descr="A picture containing text&#10;&#10;Description automatically generated"/>
          <p:cNvPicPr/>
          <p:nvPr/>
        </p:nvPicPr>
        <p:blipFill>
          <a:blip r:embed="rId2"/>
          <a:stretch/>
        </p:blipFill>
        <p:spPr>
          <a:xfrm>
            <a:off x="435240" y="2967480"/>
            <a:ext cx="8448840" cy="1715400"/>
          </a:xfrm>
          <a:prstGeom prst="rect">
            <a:avLst/>
          </a:prstGeom>
          <a:ln>
            <a:noFill/>
          </a:ln>
        </p:spPr>
      </p:pic>
      <p:sp>
        <p:nvSpPr>
          <p:cNvPr id="287" name="CustomShape 6"/>
          <p:cNvSpPr/>
          <p:nvPr/>
        </p:nvSpPr>
        <p:spPr>
          <a:xfrm>
            <a:off x="2315880" y="4725000"/>
            <a:ext cx="1590840" cy="41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Crop Reporting Service </a:t>
            </a:r>
            <a:endParaRPr b="0" lang="en-US" sz="105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KP</a:t>
            </a:r>
            <a:endParaRPr b="0" lang="en-US" sz="1050" spc="-1" strike="noStrike">
              <a:latin typeface="Arial"/>
            </a:endParaRPr>
          </a:p>
        </p:txBody>
      </p:sp>
      <p:sp>
        <p:nvSpPr>
          <p:cNvPr id="288" name="CustomShape 7"/>
          <p:cNvSpPr/>
          <p:nvPr/>
        </p:nvSpPr>
        <p:spPr>
          <a:xfrm>
            <a:off x="2887560" y="2487240"/>
            <a:ext cx="2080800" cy="41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Ministry of National </a:t>
            </a:r>
            <a:endParaRPr b="0" lang="en-US" sz="105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Food Security &amp; Research</a:t>
            </a:r>
            <a:endParaRPr b="0" lang="en-US" sz="1050" spc="-1" strike="noStrike">
              <a:latin typeface="Arial"/>
            </a:endParaRPr>
          </a:p>
        </p:txBody>
      </p:sp>
      <p:pic>
        <p:nvPicPr>
          <p:cNvPr id="289" name="Picture 16" descr="Text&#10;&#10;Description automatically generated"/>
          <p:cNvPicPr/>
          <p:nvPr/>
        </p:nvPicPr>
        <p:blipFill>
          <a:blip r:embed="rId3"/>
          <a:stretch/>
        </p:blipFill>
        <p:spPr>
          <a:xfrm>
            <a:off x="4610880" y="1190160"/>
            <a:ext cx="1913760" cy="1190160"/>
          </a:xfrm>
          <a:prstGeom prst="rect">
            <a:avLst/>
          </a:prstGeom>
          <a:ln>
            <a:noFill/>
          </a:ln>
        </p:spPr>
      </p:pic>
      <p:pic>
        <p:nvPicPr>
          <p:cNvPr id="290" name="Picture 18" descr="Logo&#10;&#10;Description automatically generated"/>
          <p:cNvPicPr/>
          <p:nvPr/>
        </p:nvPicPr>
        <p:blipFill>
          <a:blip r:embed="rId4"/>
          <a:stretch/>
        </p:blipFill>
        <p:spPr>
          <a:xfrm>
            <a:off x="6828120" y="1340640"/>
            <a:ext cx="1244520" cy="1264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</TotalTime>
  <Application>LibreOffice/6.4.7.2$Linux_X86_64 LibreOffice_project/40$Build-2</Application>
  <Words>386</Words>
  <Paragraphs>95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Nouman Khan</dc:creator>
  <dc:description/>
  <dc:language>en-US</dc:language>
  <cp:lastModifiedBy/>
  <dcterms:modified xsi:type="dcterms:W3CDTF">2021-09-05T18:24:35Z</dcterms:modified>
  <cp:revision>19</cp:revision>
  <dc:subject/>
  <dc:title>Prime Minister's Hunarmand Pakistan Program, High-TECH-Cohort-B (2021)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6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20</vt:i4>
  </property>
</Properties>
</file>